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0" r:id="rId9"/>
    <p:sldId id="267" r:id="rId10"/>
    <p:sldId id="266" r:id="rId11"/>
    <p:sldId id="268" r:id="rId12"/>
    <p:sldId id="269" r:id="rId13"/>
    <p:sldId id="271" r:id="rId14"/>
    <p:sldId id="272" r:id="rId15"/>
    <p:sldId id="273" r:id="rId16"/>
    <p:sldId id="274" r:id="rId17"/>
    <p:sldId id="263" r:id="rId18"/>
    <p:sldId id="264" r:id="rId19"/>
    <p:sldId id="265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1650531-B4F8-4133-A623-BB4398151CA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E93C349-BEF6-4694-AF94-B7CFB7DC8AF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531-B4F8-4133-A623-BB4398151CA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C349-BEF6-4694-AF94-B7CFB7DC8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531-B4F8-4133-A623-BB4398151CA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C349-BEF6-4694-AF94-B7CFB7DC8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531-B4F8-4133-A623-BB4398151CA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C349-BEF6-4694-AF94-B7CFB7DC8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531-B4F8-4133-A623-BB4398151CA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C349-BEF6-4694-AF94-B7CFB7DC8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531-B4F8-4133-A623-BB4398151CA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C349-BEF6-4694-AF94-B7CFB7DC8A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531-B4F8-4133-A623-BB4398151CA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C349-BEF6-4694-AF94-B7CFB7DC8AF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531-B4F8-4133-A623-BB4398151CA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C349-BEF6-4694-AF94-B7CFB7DC8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531-B4F8-4133-A623-BB4398151CA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C349-BEF6-4694-AF94-B7CFB7DC8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531-B4F8-4133-A623-BB4398151CA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C349-BEF6-4694-AF94-B7CFB7DC8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531-B4F8-4133-A623-BB4398151CA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C349-BEF6-4694-AF94-B7CFB7DC8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1650531-B4F8-4133-A623-BB4398151CA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E93C349-BEF6-4694-AF94-B7CFB7DC8A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bthompson@frenship.us" TargetMode="External"/><Relationship Id="rId2" Type="http://schemas.openxmlformats.org/officeDocument/2006/relationships/hyperlink" Target="mailto:kspicer@frenship.u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Your ACT and SAT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Frenship</a:t>
            </a:r>
            <a:r>
              <a:rPr lang="en-US" dirty="0" smtClean="0"/>
              <a:t> High School</a:t>
            </a:r>
          </a:p>
          <a:p>
            <a:r>
              <a:rPr lang="en-US" dirty="0" smtClean="0"/>
              <a:t>Kim Spicer, Principal</a:t>
            </a:r>
          </a:p>
          <a:p>
            <a:r>
              <a:rPr lang="en-US" dirty="0" smtClean="0"/>
              <a:t>Bonnie Thompson, College Readiness 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 Assessments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5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066800"/>
          </a:xfrm>
        </p:spPr>
        <p:txBody>
          <a:bodyPr/>
          <a:lstStyle/>
          <a:p>
            <a:r>
              <a:rPr lang="en-US" dirty="0" smtClean="0"/>
              <a:t>PSAT / NMSQT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Test all Freshmen and Juniors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Available to Sophomores who sign up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Superintendent Select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, 9</a:t>
            </a:r>
            <a:r>
              <a:rPr lang="en-US" baseline="30000" dirty="0" smtClean="0"/>
              <a:t>th</a:t>
            </a:r>
            <a:r>
              <a:rPr lang="en-US" dirty="0" smtClean="0"/>
              <a:t>, and 10</a:t>
            </a:r>
            <a:r>
              <a:rPr lang="en-US" baseline="30000" dirty="0" smtClean="0"/>
              <a:t>th</a:t>
            </a:r>
            <a:r>
              <a:rPr lang="en-US" dirty="0" smtClean="0"/>
              <a:t> grade students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Overview is given before and after the test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Teacher </a:t>
            </a:r>
            <a:r>
              <a:rPr lang="en-US" dirty="0" smtClean="0"/>
              <a:t>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PSAT –</a:t>
            </a:r>
            <a:br>
              <a:rPr lang="en-US" dirty="0" smtClean="0"/>
            </a:br>
            <a:r>
              <a:rPr lang="en-US" dirty="0" smtClean="0"/>
              <a:t>What’s on the score report?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Students Scores and Percentiles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National Merit Scholarship Information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Skill Categories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Answers and Degree of Difficulty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Access Code To My College </a:t>
            </a:r>
            <a:r>
              <a:rPr lang="en-US" dirty="0" err="1" smtClean="0"/>
              <a:t>QuickStart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SAT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4419600" cy="4267200"/>
          </a:xfrm>
          <a:prstGeom prst="rect">
            <a:avLst/>
          </a:prstGeom>
        </p:spPr>
      </p:pic>
      <p:pic>
        <p:nvPicPr>
          <p:cNvPr id="5" name="Picture 4" descr="PSAT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371600"/>
            <a:ext cx="439338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College </a:t>
            </a:r>
            <a:r>
              <a:rPr lang="en-US" dirty="0" err="1" smtClean="0"/>
              <a:t>QuickStart</a:t>
            </a:r>
            <a:endParaRPr lang="en-US" dirty="0"/>
          </a:p>
        </p:txBody>
      </p:sp>
      <p:pic>
        <p:nvPicPr>
          <p:cNvPr id="4" name="Picture 5" descr="C:\Documents and Settings\epaulsen\Desktop\MCQS Swir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80" t="932" r="45425" b="59938"/>
          <a:stretch>
            <a:fillRect/>
          </a:stretch>
        </p:blipFill>
        <p:spPr bwMode="auto">
          <a:xfrm>
            <a:off x="1757697" y="2249488"/>
            <a:ext cx="562860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20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2221" t="12666" r="38889" b="10001"/>
          <a:stretch>
            <a:fillRect/>
          </a:stretch>
        </p:blipFill>
        <p:spPr bwMode="auto">
          <a:xfrm>
            <a:off x="4668151" y="685800"/>
            <a:ext cx="447584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epaulsen\Desktop\My Online Score Report.bmp"/>
          <p:cNvPicPr>
            <a:picLocks noChangeAspect="1" noChangeArrowheads="1"/>
          </p:cNvPicPr>
          <p:nvPr/>
        </p:nvPicPr>
        <p:blipFill>
          <a:blip r:embed="rId3" cstate="print"/>
          <a:srcRect l="655" t="621" r="66013" b="59007"/>
          <a:stretch>
            <a:fillRect/>
          </a:stretch>
        </p:blipFill>
        <p:spPr bwMode="auto">
          <a:xfrm>
            <a:off x="152400" y="685800"/>
            <a:ext cx="4436009" cy="565342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82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Test Prep Seminar</a:t>
            </a:r>
          </a:p>
          <a:p>
            <a:pPr lvl="1"/>
            <a:r>
              <a:rPr lang="en-US" dirty="0" smtClean="0"/>
              <a:t>During the School Day</a:t>
            </a:r>
          </a:p>
          <a:p>
            <a:pPr lvl="2"/>
            <a:r>
              <a:rPr lang="en-US" dirty="0" smtClean="0"/>
              <a:t>Student and School cost </a:t>
            </a:r>
          </a:p>
          <a:p>
            <a:r>
              <a:rPr lang="en-US" dirty="0" smtClean="0"/>
              <a:t>Summer Scholars Academy</a:t>
            </a:r>
          </a:p>
          <a:p>
            <a:pPr lvl="1"/>
            <a:r>
              <a:rPr lang="en-US" dirty="0" smtClean="0"/>
              <a:t>Free to Students</a:t>
            </a:r>
          </a:p>
          <a:p>
            <a:pPr lvl="1"/>
            <a:r>
              <a:rPr lang="en-US" dirty="0" smtClean="0"/>
              <a:t>Week before the June SAT test</a:t>
            </a:r>
          </a:p>
          <a:p>
            <a:r>
              <a:rPr lang="en-US" dirty="0" smtClean="0"/>
              <a:t>ACT / SAT Class</a:t>
            </a:r>
          </a:p>
          <a:p>
            <a:pPr lvl="1"/>
            <a:r>
              <a:rPr lang="en-US" dirty="0" smtClean="0"/>
              <a:t>One Semester – Open to </a:t>
            </a:r>
            <a:r>
              <a:rPr lang="en-US" dirty="0" smtClean="0"/>
              <a:t>10</a:t>
            </a:r>
            <a:r>
              <a:rPr lang="en-US" baseline="30000" dirty="0" smtClean="0"/>
              <a:t>th,</a:t>
            </a:r>
            <a:r>
              <a:rPr lang="en-US" dirty="0" smtClean="0"/>
              <a:t> 11</a:t>
            </a:r>
            <a:r>
              <a:rPr lang="en-US" baseline="30000" dirty="0" smtClean="0"/>
              <a:t>th</a:t>
            </a:r>
            <a:r>
              <a:rPr lang="en-US" dirty="0" smtClean="0"/>
              <a:t>, and 12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  <a:endParaRPr lang="en-US" dirty="0" smtClean="0"/>
          </a:p>
          <a:p>
            <a:r>
              <a:rPr lang="en-US" dirty="0" smtClean="0"/>
              <a:t>Test Center</a:t>
            </a:r>
          </a:p>
          <a:p>
            <a:pPr lvl="1"/>
            <a:r>
              <a:rPr lang="en-US" dirty="0" smtClean="0"/>
              <a:t>FHS is a test center for the October, December, January, May, and June test dates</a:t>
            </a:r>
          </a:p>
        </p:txBody>
      </p:sp>
    </p:spTree>
    <p:extLst>
      <p:ext uri="{BB962C8B-B14F-4D97-AF65-F5344CB8AC3E}">
        <p14:creationId xmlns:p14="http://schemas.microsoft.com/office/powerpoint/2010/main" val="26389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041440" cy="1442674"/>
          </a:xfrm>
        </p:spPr>
        <p:txBody>
          <a:bodyPr/>
          <a:lstStyle/>
          <a:p>
            <a:r>
              <a:rPr lang="en-US" dirty="0" smtClean="0"/>
              <a:t>Using The Data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EXPLORE / PLAN / PSAT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18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09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PLAN Profile Summary Report</a:t>
            </a:r>
            <a:br>
              <a:rPr lang="en-US" sz="4000" dirty="0" smtClean="0"/>
            </a:br>
            <a:r>
              <a:rPr lang="en-US" sz="4000" dirty="0" smtClean="0"/>
              <a:t>To view the standards go to: </a:t>
            </a:r>
            <a:r>
              <a:rPr lang="en-US" sz="3600" dirty="0" smtClean="0"/>
              <a:t>www.act.org/standard/guides/plan/</a:t>
            </a:r>
            <a:endParaRPr lang="en-US" sz="3600" dirty="0"/>
          </a:p>
        </p:txBody>
      </p:sp>
      <p:pic>
        <p:nvPicPr>
          <p:cNvPr id="4" name="Content Placeholder 3" descr="PLAN Profile Summary Report.PDF (SECURED)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6" t="10325" r="17332" b="1869"/>
          <a:stretch/>
        </p:blipFill>
        <p:spPr>
          <a:xfrm>
            <a:off x="1600200" y="1676400"/>
            <a:ext cx="5943600" cy="5022850"/>
          </a:xfrm>
        </p:spPr>
      </p:pic>
      <p:sp>
        <p:nvSpPr>
          <p:cNvPr id="5" name="Left Brace 4"/>
          <p:cNvSpPr/>
          <p:nvPr/>
        </p:nvSpPr>
        <p:spPr>
          <a:xfrm>
            <a:off x="1371600" y="1676400"/>
            <a:ext cx="304800" cy="411480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2971800"/>
            <a:ext cx="6858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239000" y="5029200"/>
            <a:ext cx="228600" cy="7620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10000" y="3276600"/>
            <a:ext cx="396240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9695850">
            <a:off x="-114437" y="3133636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College Readiness Standards (CRS) Range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580144">
            <a:off x="7505166" y="3525293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% of students scoring in that range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778437">
            <a:off x="7173508" y="5234571"/>
            <a:ext cx="2161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% meeting the College Readiness Benchmark 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8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College Readiness?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Level of preparation a student needs in order to enroll and succeed – without remediation – in a credit-bearing general education course at a postsecondary institution.  (Conley 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70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1" t="20691" r="17751" b="6827"/>
          <a:stretch/>
        </p:blipFill>
        <p:spPr bwMode="auto">
          <a:xfrm>
            <a:off x="457200" y="609600"/>
            <a:ext cx="822554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92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PSAT Summary of Answers and Skills</a:t>
            </a:r>
            <a:endParaRPr lang="en-US" dirty="0"/>
          </a:p>
        </p:txBody>
      </p:sp>
      <p:pic>
        <p:nvPicPr>
          <p:cNvPr id="4" name="Content Placeholder 3" descr="11th Grade PSAT SOAS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9620" r="16895"/>
          <a:stretch/>
        </p:blipFill>
        <p:spPr>
          <a:xfrm>
            <a:off x="1638300" y="1813491"/>
            <a:ext cx="5791200" cy="4912334"/>
          </a:xfrm>
        </p:spPr>
      </p:pic>
      <p:sp>
        <p:nvSpPr>
          <p:cNvPr id="5" name="Oval 4"/>
          <p:cNvSpPr/>
          <p:nvPr/>
        </p:nvSpPr>
        <p:spPr>
          <a:xfrm>
            <a:off x="2503714" y="2857500"/>
            <a:ext cx="838200" cy="609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119256" y="3431458"/>
            <a:ext cx="152400" cy="838200"/>
          </a:xfrm>
          <a:prstGeom prst="rightBrac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1371600" y="3048000"/>
            <a:ext cx="533400" cy="3200400"/>
          </a:xfrm>
          <a:prstGeom prst="leftBrac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05100" y="3850558"/>
            <a:ext cx="381000" cy="4191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9576031">
            <a:off x="1175" y="3807993"/>
            <a:ext cx="1507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Skills that were tested (same as SAT)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717636">
            <a:off x="7194910" y="341134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Difficulty Level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76600" y="3676649"/>
            <a:ext cx="1447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How we did compared to the state and nation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20456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41440" cy="935037"/>
          </a:xfrm>
        </p:spPr>
        <p:txBody>
          <a:bodyPr>
            <a:normAutofit/>
          </a:bodyPr>
          <a:lstStyle/>
          <a:p>
            <a:r>
              <a:rPr lang="en-US" dirty="0" smtClean="0"/>
              <a:t>Look at th</a:t>
            </a:r>
            <a:r>
              <a:rPr lang="en-US" dirty="0" smtClean="0"/>
              <a:t>e questions</a:t>
            </a:r>
            <a:endParaRPr lang="en-US" dirty="0"/>
          </a:p>
        </p:txBody>
      </p:sp>
      <p:pic>
        <p:nvPicPr>
          <p:cNvPr id="4" name="Content Placeholder 3" descr="9th Grade PSAT SOAS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7" t="9419" r="57573" b="3514"/>
          <a:stretch/>
        </p:blipFill>
        <p:spPr>
          <a:xfrm>
            <a:off x="5029200" y="1231894"/>
            <a:ext cx="3276600" cy="5179142"/>
          </a:xfrm>
        </p:spPr>
      </p:pic>
      <p:pic>
        <p:nvPicPr>
          <p:cNvPr id="5" name="Picture 4" descr="PLAN Item Response Summary.PDF (SECURED)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t="10341" r="44154" b="-2225"/>
          <a:stretch/>
        </p:blipFill>
        <p:spPr>
          <a:xfrm>
            <a:off x="990600" y="1240971"/>
            <a:ext cx="3886200" cy="52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6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How did we do on each </a:t>
            </a:r>
            <a:r>
              <a:rPr lang="en-US" sz="3200" dirty="0" smtClean="0"/>
              <a:t>question?</a:t>
            </a:r>
            <a:br>
              <a:rPr lang="en-US" sz="3200" dirty="0" smtClean="0"/>
            </a:br>
            <a:r>
              <a:rPr lang="en-US" sz="2200" dirty="0" smtClean="0"/>
              <a:t>		</a:t>
            </a:r>
            <a:br>
              <a:rPr lang="en-US" sz="2200" dirty="0" smtClean="0"/>
            </a:br>
            <a:r>
              <a:rPr lang="en-US" sz="2200" dirty="0" smtClean="0"/>
              <a:t>		</a:t>
            </a:r>
            <a:endParaRPr lang="en-US" sz="2200" dirty="0"/>
          </a:p>
        </p:txBody>
      </p:sp>
      <p:pic>
        <p:nvPicPr>
          <p:cNvPr id="4" name="Content Placeholder 3" descr="9th Grade PSAT SOAS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7" t="9419" r="57573" b="3514"/>
          <a:stretch/>
        </p:blipFill>
        <p:spPr>
          <a:xfrm>
            <a:off x="5029200" y="1231894"/>
            <a:ext cx="3276600" cy="5179142"/>
          </a:xfrm>
        </p:spPr>
      </p:pic>
      <p:pic>
        <p:nvPicPr>
          <p:cNvPr id="5" name="Picture 4" descr="PLAN Item Response Summary.PDF (SECURED)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t="10341" r="44154" b="-2225"/>
          <a:stretch/>
        </p:blipFill>
        <p:spPr>
          <a:xfrm>
            <a:off x="990600" y="1295400"/>
            <a:ext cx="3886200" cy="520596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286000" y="3200400"/>
            <a:ext cx="228600" cy="152400"/>
          </a:xfrm>
          <a:prstGeom prst="ellipse">
            <a:avLst/>
          </a:prstGeom>
          <a:solidFill>
            <a:srgbClr val="00B0F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5000" y="3429000"/>
            <a:ext cx="228600" cy="152400"/>
          </a:xfrm>
          <a:prstGeom prst="ellipse">
            <a:avLst/>
          </a:prstGeom>
          <a:solidFill>
            <a:srgbClr val="FFFF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52800" y="3351865"/>
            <a:ext cx="228600" cy="152400"/>
          </a:xfrm>
          <a:prstGeom prst="ellipse">
            <a:avLst/>
          </a:prstGeom>
          <a:solidFill>
            <a:srgbClr val="00B0F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96285" y="3657600"/>
            <a:ext cx="228600" cy="152400"/>
          </a:xfrm>
          <a:prstGeom prst="ellipse">
            <a:avLst/>
          </a:prstGeom>
          <a:solidFill>
            <a:srgbClr val="00B0F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7533" y="3570180"/>
            <a:ext cx="228600" cy="152400"/>
          </a:xfrm>
          <a:prstGeom prst="ellipse">
            <a:avLst/>
          </a:prstGeom>
          <a:solidFill>
            <a:srgbClr val="00B0F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28842" y="3749721"/>
            <a:ext cx="228600" cy="152400"/>
          </a:xfrm>
          <a:prstGeom prst="ellipse">
            <a:avLst/>
          </a:prstGeom>
          <a:solidFill>
            <a:srgbClr val="FF00FF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24600" y="3460555"/>
            <a:ext cx="228600" cy="185825"/>
          </a:xfrm>
          <a:prstGeom prst="ellipse">
            <a:avLst/>
          </a:prstGeom>
          <a:solidFill>
            <a:srgbClr val="FFFF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10400" y="2362200"/>
            <a:ext cx="228600" cy="185825"/>
          </a:xfrm>
          <a:prstGeom prst="ellipse">
            <a:avLst/>
          </a:prstGeom>
          <a:solidFill>
            <a:srgbClr val="00B0F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26829" y="3183687"/>
            <a:ext cx="228600" cy="185825"/>
          </a:xfrm>
          <a:prstGeom prst="ellipse">
            <a:avLst/>
          </a:prstGeom>
          <a:solidFill>
            <a:srgbClr val="00B0F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10400" y="2667000"/>
            <a:ext cx="228600" cy="185825"/>
          </a:xfrm>
          <a:prstGeom prst="ellipse">
            <a:avLst/>
          </a:prstGeom>
          <a:solidFill>
            <a:srgbClr val="FFC0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96200" y="2895600"/>
            <a:ext cx="228600" cy="185825"/>
          </a:xfrm>
          <a:prstGeom prst="ellipse">
            <a:avLst/>
          </a:prstGeom>
          <a:solidFill>
            <a:srgbClr val="FFC0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26829" y="3722580"/>
            <a:ext cx="228600" cy="185825"/>
          </a:xfrm>
          <a:prstGeom prst="ellipse">
            <a:avLst/>
          </a:prstGeom>
          <a:solidFill>
            <a:srgbClr val="FFC0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15200" y="3962400"/>
            <a:ext cx="228600" cy="185825"/>
          </a:xfrm>
          <a:prstGeom prst="ellipse">
            <a:avLst/>
          </a:prstGeom>
          <a:solidFill>
            <a:srgbClr val="FFC0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4600" y="4495800"/>
            <a:ext cx="228600" cy="185825"/>
          </a:xfrm>
          <a:prstGeom prst="ellipse">
            <a:avLst/>
          </a:prstGeom>
          <a:solidFill>
            <a:srgbClr val="FFFF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15200" y="4267200"/>
            <a:ext cx="228600" cy="185825"/>
          </a:xfrm>
          <a:prstGeom prst="ellipse">
            <a:avLst/>
          </a:prstGeom>
          <a:solidFill>
            <a:srgbClr val="FFC0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24600" y="4800600"/>
            <a:ext cx="228600" cy="185825"/>
          </a:xfrm>
          <a:prstGeom prst="ellipse">
            <a:avLst/>
          </a:prstGeom>
          <a:solidFill>
            <a:srgbClr val="FF00FF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659959" y="5029200"/>
            <a:ext cx="228600" cy="185825"/>
          </a:xfrm>
          <a:prstGeom prst="ellipse">
            <a:avLst/>
          </a:prstGeom>
          <a:solidFill>
            <a:srgbClr val="FFC0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24600" y="5334000"/>
            <a:ext cx="228600" cy="185825"/>
          </a:xfrm>
          <a:prstGeom prst="ellipse">
            <a:avLst/>
          </a:prstGeom>
          <a:solidFill>
            <a:srgbClr val="FFFF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644057" y="5562600"/>
            <a:ext cx="228600" cy="185825"/>
          </a:xfrm>
          <a:prstGeom prst="ellipse">
            <a:avLst/>
          </a:prstGeom>
          <a:solidFill>
            <a:srgbClr val="FFC0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96200" y="5867400"/>
            <a:ext cx="228600" cy="185825"/>
          </a:xfrm>
          <a:prstGeom prst="ellipse">
            <a:avLst/>
          </a:prstGeom>
          <a:solidFill>
            <a:srgbClr val="FF00FF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10400" y="6096000"/>
            <a:ext cx="228600" cy="185825"/>
          </a:xfrm>
          <a:prstGeom prst="ellipse">
            <a:avLst/>
          </a:prstGeom>
          <a:solidFill>
            <a:srgbClr val="FF00FF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30830" y="3886200"/>
            <a:ext cx="228600" cy="152400"/>
          </a:xfrm>
          <a:prstGeom prst="ellipse">
            <a:avLst/>
          </a:prstGeom>
          <a:solidFill>
            <a:srgbClr val="FFC0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47533" y="3995825"/>
            <a:ext cx="228600" cy="152400"/>
          </a:xfrm>
          <a:prstGeom prst="ellipse">
            <a:avLst/>
          </a:prstGeom>
          <a:solidFill>
            <a:srgbClr val="FFC0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7533" y="4122751"/>
            <a:ext cx="228600" cy="152400"/>
          </a:xfrm>
          <a:prstGeom prst="ellipse">
            <a:avLst/>
          </a:prstGeom>
          <a:solidFill>
            <a:srgbClr val="00B0F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677285" y="4338099"/>
            <a:ext cx="228600" cy="152400"/>
          </a:xfrm>
          <a:prstGeom prst="ellipse">
            <a:avLst/>
          </a:prstGeom>
          <a:solidFill>
            <a:srgbClr val="FFFF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047533" y="4453025"/>
            <a:ext cx="228600" cy="152400"/>
          </a:xfrm>
          <a:prstGeom prst="ellipse">
            <a:avLst/>
          </a:prstGeom>
          <a:solidFill>
            <a:srgbClr val="FF00FF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17911" y="4588712"/>
            <a:ext cx="228600" cy="152400"/>
          </a:xfrm>
          <a:prstGeom prst="ellipse">
            <a:avLst/>
          </a:prstGeom>
          <a:solidFill>
            <a:srgbClr val="FFFF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352800" y="4664912"/>
            <a:ext cx="228600" cy="152400"/>
          </a:xfrm>
          <a:prstGeom prst="ellipse">
            <a:avLst/>
          </a:prstGeom>
          <a:solidFill>
            <a:srgbClr val="FFFF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77285" y="5122112"/>
            <a:ext cx="228600" cy="152400"/>
          </a:xfrm>
          <a:prstGeom prst="ellipse">
            <a:avLst/>
          </a:prstGeom>
          <a:solidFill>
            <a:srgbClr val="00B0F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935152" y="5334000"/>
            <a:ext cx="228600" cy="152400"/>
          </a:xfrm>
          <a:prstGeom prst="ellipse">
            <a:avLst/>
          </a:prstGeom>
          <a:solidFill>
            <a:srgbClr val="00B0F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57122" y="4973173"/>
            <a:ext cx="228600" cy="152400"/>
          </a:xfrm>
          <a:prstGeom prst="ellipse">
            <a:avLst/>
          </a:prstGeom>
          <a:solidFill>
            <a:srgbClr val="00B0F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77285" y="5217675"/>
            <a:ext cx="228600" cy="152400"/>
          </a:xfrm>
          <a:prstGeom prst="ellipse">
            <a:avLst/>
          </a:prstGeom>
          <a:solidFill>
            <a:srgbClr val="FFC0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86000" y="5672225"/>
            <a:ext cx="228600" cy="152400"/>
          </a:xfrm>
          <a:prstGeom prst="ellipse">
            <a:avLst/>
          </a:prstGeom>
          <a:solidFill>
            <a:srgbClr val="FFC0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017911" y="5532047"/>
            <a:ext cx="228600" cy="152400"/>
          </a:xfrm>
          <a:prstGeom prst="ellipse">
            <a:avLst/>
          </a:prstGeom>
          <a:solidFill>
            <a:srgbClr val="00B0F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361444" y="5443625"/>
            <a:ext cx="228600" cy="152400"/>
          </a:xfrm>
          <a:prstGeom prst="ellipse">
            <a:avLst/>
          </a:prstGeom>
          <a:solidFill>
            <a:srgbClr val="FFC0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905000" y="5791200"/>
            <a:ext cx="228600" cy="152400"/>
          </a:xfrm>
          <a:prstGeom prst="ellipse">
            <a:avLst/>
          </a:prstGeom>
          <a:solidFill>
            <a:srgbClr val="FFC0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79334" y="6096000"/>
            <a:ext cx="228600" cy="152400"/>
          </a:xfrm>
          <a:prstGeom prst="ellipse">
            <a:avLst/>
          </a:prstGeom>
          <a:solidFill>
            <a:srgbClr val="00B0F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906988" y="6248400"/>
            <a:ext cx="228600" cy="152400"/>
          </a:xfrm>
          <a:prstGeom prst="ellipse">
            <a:avLst/>
          </a:prstGeom>
          <a:solidFill>
            <a:srgbClr val="FFC000">
              <a:alpha val="12157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286000" y="685800"/>
            <a:ext cx="1676400" cy="2286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75-100%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5999" y="981694"/>
            <a:ext cx="1676401" cy="22860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50-74%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29200" y="685800"/>
            <a:ext cx="1524000" cy="228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25-49%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29200" y="981694"/>
            <a:ext cx="1524000" cy="228600"/>
          </a:xfrm>
          <a:prstGeom prst="rect">
            <a:avLst/>
          </a:prstGeom>
          <a:solidFill>
            <a:srgbClr val="FF00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0-24%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64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41440" cy="14426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questions do we need </a:t>
            </a:r>
            <a:br>
              <a:rPr lang="en-US" dirty="0" smtClean="0"/>
            </a:br>
            <a:r>
              <a:rPr lang="en-US" dirty="0" smtClean="0"/>
              <a:t>to work on?</a:t>
            </a:r>
            <a:endParaRPr lang="en-US" dirty="0"/>
          </a:p>
        </p:txBody>
      </p:sp>
      <p:pic>
        <p:nvPicPr>
          <p:cNvPr id="4" name="Content Placeholder 3" descr="2012 PLAN Test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9" t="11873" r="30590"/>
          <a:stretch/>
        </p:blipFill>
        <p:spPr>
          <a:xfrm>
            <a:off x="609600" y="1600200"/>
            <a:ext cx="3505200" cy="4512870"/>
          </a:xfrm>
        </p:spPr>
      </p:pic>
      <p:pic>
        <p:nvPicPr>
          <p:cNvPr id="5" name="Picture 4" descr="2012 PSAT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0" t="10986" r="26365" b="-342"/>
          <a:stretch/>
        </p:blipFill>
        <p:spPr>
          <a:xfrm>
            <a:off x="4648200" y="1600200"/>
            <a:ext cx="3810000" cy="45128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3600" y="2057400"/>
            <a:ext cx="228600" cy="152400"/>
          </a:xfrm>
          <a:prstGeom prst="rect">
            <a:avLst/>
          </a:prstGeom>
          <a:solidFill>
            <a:srgbClr val="FFC0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11700" y="4267200"/>
            <a:ext cx="228600" cy="152400"/>
          </a:xfrm>
          <a:prstGeom prst="rect">
            <a:avLst/>
          </a:prstGeom>
          <a:solidFill>
            <a:srgbClr val="FFFF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2057400"/>
            <a:ext cx="228600" cy="152400"/>
          </a:xfrm>
          <a:prstGeom prst="rect">
            <a:avLst/>
          </a:prstGeom>
          <a:solidFill>
            <a:srgbClr val="FFC0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53200" y="3505200"/>
            <a:ext cx="228600" cy="152400"/>
          </a:xfrm>
          <a:prstGeom prst="rect">
            <a:avLst/>
          </a:prstGeom>
          <a:solidFill>
            <a:srgbClr val="FF00F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1981200"/>
            <a:ext cx="228600" cy="152400"/>
          </a:xfrm>
          <a:prstGeom prst="rect">
            <a:avLst/>
          </a:prstGeom>
          <a:solidFill>
            <a:srgbClr val="FFFF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3704235"/>
            <a:ext cx="228600" cy="152400"/>
          </a:xfrm>
          <a:prstGeom prst="rect">
            <a:avLst/>
          </a:prstGeom>
          <a:solidFill>
            <a:srgbClr val="FF00FF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5650" y="4622800"/>
            <a:ext cx="228600" cy="152400"/>
          </a:xfrm>
          <a:prstGeom prst="rect">
            <a:avLst/>
          </a:prstGeom>
          <a:solidFill>
            <a:srgbClr val="FFFF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700" y="5562600"/>
            <a:ext cx="228600" cy="152400"/>
          </a:xfrm>
          <a:prstGeom prst="rect">
            <a:avLst/>
          </a:prstGeom>
          <a:solidFill>
            <a:srgbClr val="FFFF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85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Data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Bell Ringers</a:t>
            </a:r>
          </a:p>
          <a:p>
            <a:r>
              <a:rPr lang="en-US" dirty="0" smtClean="0"/>
              <a:t>Benchmark Testing  (Geometry &amp; Algebra 2)</a:t>
            </a:r>
          </a:p>
          <a:p>
            <a:pPr lvl="1"/>
            <a:r>
              <a:rPr lang="en-US" dirty="0" smtClean="0"/>
              <a:t>1 full class period – ACT</a:t>
            </a:r>
          </a:p>
          <a:p>
            <a:pPr lvl="1"/>
            <a:r>
              <a:rPr lang="en-US" dirty="0" smtClean="0"/>
              <a:t>1 full class period – SAT </a:t>
            </a:r>
          </a:p>
          <a:p>
            <a:pPr lvl="1"/>
            <a:r>
              <a:rPr lang="en-US" dirty="0" smtClean="0"/>
              <a:t>Response Report for each student</a:t>
            </a:r>
          </a:p>
          <a:p>
            <a:r>
              <a:rPr lang="en-US" dirty="0" smtClean="0"/>
              <a:t>Testing Strategies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06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91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else do we do to help students prepare for college and career readiness?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and Career Night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Panhandle TACRAO Schedule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Over 50 Different College/Career/Military Recruiters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Mini-Financial Aid Fair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Invite Students &amp; Parents Grades 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Transition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Originated from FHS Students</a:t>
            </a:r>
          </a:p>
          <a:p>
            <a:r>
              <a:rPr lang="en-US" dirty="0" smtClean="0"/>
              <a:t>Students are given a local credit</a:t>
            </a:r>
          </a:p>
          <a:p>
            <a:pPr lvl="1"/>
            <a:r>
              <a:rPr lang="en-US" dirty="0" smtClean="0"/>
              <a:t>Seniors – Fall</a:t>
            </a:r>
          </a:p>
          <a:p>
            <a:pPr lvl="1"/>
            <a:r>
              <a:rPr lang="en-US" dirty="0" smtClean="0"/>
              <a:t>Juniors – Spring</a:t>
            </a:r>
          </a:p>
          <a:p>
            <a:r>
              <a:rPr lang="en-US" dirty="0" smtClean="0"/>
              <a:t>Students leave having:</a:t>
            </a:r>
          </a:p>
          <a:p>
            <a:pPr lvl="1"/>
            <a:r>
              <a:rPr lang="en-US" dirty="0" smtClean="0"/>
              <a:t>Filled out applications</a:t>
            </a:r>
          </a:p>
          <a:p>
            <a:pPr lvl="2"/>
            <a:r>
              <a:rPr lang="en-US" dirty="0" smtClean="0"/>
              <a:t>Admissions, Scholarships, Housing</a:t>
            </a:r>
          </a:p>
          <a:p>
            <a:pPr lvl="1"/>
            <a:r>
              <a:rPr lang="en-US" dirty="0" smtClean="0"/>
              <a:t>Researched their top 3 choices</a:t>
            </a:r>
          </a:p>
          <a:p>
            <a:pPr lvl="1"/>
            <a:r>
              <a:rPr lang="en-US" dirty="0" smtClean="0"/>
              <a:t>Completed a degree plan</a:t>
            </a:r>
          </a:p>
          <a:p>
            <a:r>
              <a:rPr lang="en-US" dirty="0" smtClean="0"/>
              <a:t>“Get it together for College” – </a:t>
            </a:r>
            <a:r>
              <a:rPr lang="en-US" dirty="0" err="1" smtClean="0"/>
              <a:t>CollegeBoard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student in grades 7</a:t>
            </a:r>
            <a:r>
              <a:rPr lang="en-US" baseline="30000" dirty="0" smtClean="0"/>
              <a:t>th</a:t>
            </a:r>
            <a:r>
              <a:rPr lang="en-US" dirty="0" smtClean="0"/>
              <a:t>, 8</a:t>
            </a:r>
            <a:r>
              <a:rPr lang="en-US" baseline="30000" dirty="0" smtClean="0"/>
              <a:t>th</a:t>
            </a:r>
            <a:r>
              <a:rPr lang="en-US" dirty="0" smtClean="0"/>
              <a:t>, 9</a:t>
            </a:r>
            <a:r>
              <a:rPr lang="en-US" baseline="30000" dirty="0" smtClean="0"/>
              <a:t>th</a:t>
            </a:r>
            <a:r>
              <a:rPr lang="en-US" dirty="0" smtClean="0"/>
              <a:t>, &amp; 10</a:t>
            </a:r>
            <a:r>
              <a:rPr lang="en-US" baseline="30000" dirty="0" smtClean="0"/>
              <a:t>th</a:t>
            </a:r>
            <a:r>
              <a:rPr lang="en-US" dirty="0" smtClean="0"/>
              <a:t> can attend</a:t>
            </a:r>
          </a:p>
          <a:p>
            <a:r>
              <a:rPr lang="en-US" dirty="0" smtClean="0"/>
              <a:t>Students tour:</a:t>
            </a:r>
          </a:p>
          <a:p>
            <a:pPr lvl="1"/>
            <a:r>
              <a:rPr lang="en-US" dirty="0" smtClean="0"/>
              <a:t>Texas Tech University</a:t>
            </a:r>
          </a:p>
          <a:p>
            <a:pPr lvl="1"/>
            <a:r>
              <a:rPr lang="en-US" dirty="0" smtClean="0"/>
              <a:t>South </a:t>
            </a:r>
            <a:r>
              <a:rPr lang="en-US" dirty="0" smtClean="0"/>
              <a:t>Plains College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week in June</a:t>
            </a:r>
          </a:p>
          <a:p>
            <a:r>
              <a:rPr lang="en-US" dirty="0" smtClean="0"/>
              <a:t>No cost to the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assess college readiness?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143000" y="2743199"/>
            <a:ext cx="2715768" cy="32461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EXPLORE*</a:t>
            </a:r>
          </a:p>
          <a:p>
            <a:pPr lvl="1"/>
            <a:r>
              <a:rPr lang="en-US" sz="2000" dirty="0" smtClean="0"/>
              <a:t>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Assessment</a:t>
            </a:r>
          </a:p>
          <a:p>
            <a:r>
              <a:rPr lang="en-US" sz="2000" dirty="0" smtClean="0"/>
              <a:t>PLAN*</a:t>
            </a:r>
          </a:p>
          <a:p>
            <a:pPr lvl="1"/>
            <a:r>
              <a:rPr lang="en-US" sz="2000" dirty="0" smtClean="0"/>
              <a:t>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Assessment</a:t>
            </a:r>
          </a:p>
          <a:p>
            <a:r>
              <a:rPr lang="en-US" sz="2000" dirty="0" smtClean="0"/>
              <a:t>ACT*</a:t>
            </a:r>
          </a:p>
          <a:p>
            <a:pPr lvl="1"/>
            <a:r>
              <a:rPr lang="en-US" sz="2000" dirty="0" smtClean="0"/>
              <a:t>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&amp;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Assessment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62600" y="2743200"/>
            <a:ext cx="2749296" cy="324612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Redi</a:t>
            </a:r>
            <a:r>
              <a:rPr lang="en-US" dirty="0" smtClean="0"/>
              <a:t> Step</a:t>
            </a:r>
          </a:p>
          <a:p>
            <a:pPr lvl="1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Assessment</a:t>
            </a:r>
          </a:p>
          <a:p>
            <a:r>
              <a:rPr lang="en-US" dirty="0" smtClean="0"/>
              <a:t>PSAT*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&amp; 11</a:t>
            </a:r>
            <a:r>
              <a:rPr lang="en-US" baseline="30000" dirty="0" smtClean="0"/>
              <a:t>th</a:t>
            </a:r>
            <a:r>
              <a:rPr lang="en-US" dirty="0" smtClean="0"/>
              <a:t> Grade Assessment</a:t>
            </a:r>
          </a:p>
          <a:p>
            <a:r>
              <a:rPr lang="en-US" dirty="0" smtClean="0"/>
              <a:t>SAT*</a:t>
            </a:r>
          </a:p>
          <a:p>
            <a:pPr lvl="1"/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&amp; 12</a:t>
            </a:r>
            <a:r>
              <a:rPr lang="en-US" baseline="30000" dirty="0" smtClean="0"/>
              <a:t>th</a:t>
            </a:r>
            <a:r>
              <a:rPr lang="en-US" dirty="0" smtClean="0"/>
              <a:t> Grade Assessment</a:t>
            </a:r>
          </a:p>
          <a:p>
            <a:r>
              <a:rPr lang="en-US" dirty="0" smtClean="0"/>
              <a:t>TSI Assessment*</a:t>
            </a:r>
          </a:p>
          <a:p>
            <a:pPr lvl="1"/>
            <a:r>
              <a:rPr lang="en-US" dirty="0" smtClean="0"/>
              <a:t>College Placement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6204466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*Assessments FISD currently 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Credit / Advanced Placement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1981200"/>
            <a:ext cx="3017520" cy="542395"/>
          </a:xfrm>
        </p:spPr>
        <p:txBody>
          <a:bodyPr/>
          <a:lstStyle/>
          <a:p>
            <a:r>
              <a:rPr lang="en-US" dirty="0" smtClean="0"/>
              <a:t>Dual Credit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5562600" y="2057400"/>
            <a:ext cx="3014708" cy="542394"/>
          </a:xfrm>
        </p:spPr>
        <p:txBody>
          <a:bodyPr/>
          <a:lstStyle/>
          <a:p>
            <a:r>
              <a:rPr lang="en-US" dirty="0" smtClean="0"/>
              <a:t>Advanced Placement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81000" y="2708519"/>
            <a:ext cx="3429000" cy="38862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93 Dual Credit and Technical Credit </a:t>
            </a:r>
            <a:r>
              <a:rPr lang="en-US" sz="2000" dirty="0" smtClean="0"/>
              <a:t>Hours </a:t>
            </a:r>
            <a:r>
              <a:rPr lang="en-US" sz="2000" dirty="0" smtClean="0"/>
              <a:t>Offered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11 </a:t>
            </a:r>
            <a:r>
              <a:rPr lang="en-US" sz="2000" dirty="0" smtClean="0"/>
              <a:t>On Site Faculty Qualified to Teach Dual Credit</a:t>
            </a:r>
          </a:p>
          <a:p>
            <a:r>
              <a:rPr lang="en-US" sz="2000" dirty="0" smtClean="0"/>
              <a:t>Associates Program</a:t>
            </a:r>
          </a:p>
          <a:p>
            <a:r>
              <a:rPr lang="en-US" sz="2000" dirty="0" smtClean="0"/>
              <a:t>Weighted Classes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486400" y="2708519"/>
            <a:ext cx="3273679" cy="38862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Biology, Calculus, Chemistry, Computer Science, English Lang., English Lit., Physics, Spanish, Statistics, Studio Art, US History</a:t>
            </a:r>
            <a:endParaRPr lang="en-US" sz="2000" dirty="0" smtClean="0"/>
          </a:p>
          <a:p>
            <a:r>
              <a:rPr lang="en-US" sz="2000" dirty="0" smtClean="0"/>
              <a:t>Tested off Site</a:t>
            </a:r>
          </a:p>
          <a:p>
            <a:r>
              <a:rPr lang="en-US" sz="2000" dirty="0" smtClean="0"/>
              <a:t>Weighted Classes</a:t>
            </a:r>
          </a:p>
          <a:p>
            <a:r>
              <a:rPr lang="en-US" sz="2000" dirty="0" smtClean="0"/>
              <a:t>Will also Count Towards Associates Program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75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069848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Questions?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2672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Kim Spicer</a:t>
            </a:r>
          </a:p>
          <a:p>
            <a:pPr algn="ctr"/>
            <a:r>
              <a:rPr lang="en-US" sz="2400" dirty="0" smtClean="0">
                <a:hlinkClick r:id="rId2"/>
              </a:rPr>
              <a:t>kspicer@frenship.us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Bonnie </a:t>
            </a:r>
            <a:r>
              <a:rPr lang="en-US" sz="2400" dirty="0" smtClean="0"/>
              <a:t>Thompson</a:t>
            </a:r>
          </a:p>
          <a:p>
            <a:pPr algn="ctr"/>
            <a:r>
              <a:rPr lang="en-US" sz="2400" dirty="0" smtClean="0">
                <a:hlinkClick r:id="rId3"/>
              </a:rPr>
              <a:t>bthompson@frenship.us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598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Assessments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1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Assessments – </a:t>
            </a:r>
            <a:br>
              <a:rPr lang="en-US" dirty="0" smtClean="0"/>
            </a:br>
            <a:r>
              <a:rPr lang="en-US" dirty="0" smtClean="0"/>
              <a:t>One Common Score Scale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599" y="3200400"/>
          <a:ext cx="7804466" cy="195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868"/>
                <a:gridCol w="1354306"/>
                <a:gridCol w="1529764"/>
                <a:gridCol w="1529764"/>
                <a:gridCol w="1529764"/>
              </a:tblGrid>
              <a:tr h="396012"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25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32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36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1838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</a:rPr>
                        <a:t>EXPLORE</a:t>
                      </a: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8823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</a:rPr>
                        <a:t>PLAN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8823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</a:rPr>
                        <a:t>ACT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4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/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FISD Tests ALL 8</a:t>
            </a:r>
            <a:r>
              <a:rPr lang="en-US" baseline="30000" dirty="0" smtClean="0"/>
              <a:t>th</a:t>
            </a:r>
            <a:r>
              <a:rPr lang="en-US" dirty="0" smtClean="0"/>
              <a:t> / 10</a:t>
            </a:r>
            <a:r>
              <a:rPr lang="en-US" baseline="30000" dirty="0" smtClean="0"/>
              <a:t>th</a:t>
            </a:r>
            <a:r>
              <a:rPr lang="en-US" dirty="0" smtClean="0"/>
              <a:t> Grade Students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Testing occurs in the Fall Semester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Overview is given before and after the test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Teacher </a:t>
            </a:r>
            <a:r>
              <a:rPr lang="en-US" dirty="0" smtClean="0"/>
              <a:t>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EXPLORE / PLAN – </a:t>
            </a:r>
            <a:br>
              <a:rPr lang="en-US" dirty="0" smtClean="0"/>
            </a:br>
            <a:r>
              <a:rPr lang="en-US" dirty="0" smtClean="0"/>
              <a:t>What’s on the score report?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Predicted PLAN / ACT Score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College Readiness Benchmarks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Students Self Selected Needs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Career Interest Inventory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High School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3678773" cy="6047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33400"/>
            <a:ext cx="3728359" cy="607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Test Prep Seminar</a:t>
            </a:r>
          </a:p>
          <a:p>
            <a:pPr lvl="1"/>
            <a:r>
              <a:rPr lang="en-US" dirty="0" smtClean="0"/>
              <a:t>During the School Day</a:t>
            </a:r>
          </a:p>
          <a:p>
            <a:pPr lvl="2"/>
            <a:r>
              <a:rPr lang="en-US" dirty="0" smtClean="0"/>
              <a:t>Student and School cost </a:t>
            </a:r>
          </a:p>
          <a:p>
            <a:r>
              <a:rPr lang="en-US" dirty="0" smtClean="0"/>
              <a:t>Summer Scholars Academy</a:t>
            </a:r>
          </a:p>
          <a:p>
            <a:pPr lvl="1"/>
            <a:r>
              <a:rPr lang="en-US" dirty="0" smtClean="0"/>
              <a:t>Free to Students</a:t>
            </a:r>
          </a:p>
          <a:p>
            <a:pPr lvl="1"/>
            <a:r>
              <a:rPr lang="en-US" dirty="0" smtClean="0"/>
              <a:t>Week before the June ACT test</a:t>
            </a:r>
          </a:p>
          <a:p>
            <a:r>
              <a:rPr lang="en-US" dirty="0" smtClean="0"/>
              <a:t>ACT / SAT Class</a:t>
            </a:r>
          </a:p>
          <a:p>
            <a:pPr lvl="1"/>
            <a:r>
              <a:rPr lang="en-US" dirty="0" smtClean="0"/>
              <a:t>One Semester – Open to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, 11</a:t>
            </a:r>
            <a:r>
              <a:rPr lang="en-US" baseline="30000" dirty="0" smtClean="0"/>
              <a:t>th</a:t>
            </a:r>
            <a:r>
              <a:rPr lang="en-US" dirty="0" smtClean="0"/>
              <a:t>, and 12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  <a:endParaRPr lang="en-US" dirty="0" smtClean="0"/>
          </a:p>
          <a:p>
            <a:r>
              <a:rPr lang="en-US" dirty="0" smtClean="0"/>
              <a:t>Test Center</a:t>
            </a:r>
          </a:p>
          <a:p>
            <a:pPr lvl="1"/>
            <a:r>
              <a:rPr lang="en-US" dirty="0" smtClean="0"/>
              <a:t>FHS is a test center for the October, December, February, April, and June test dates</a:t>
            </a:r>
          </a:p>
        </p:txBody>
      </p:sp>
    </p:spTree>
    <p:extLst>
      <p:ext uri="{BB962C8B-B14F-4D97-AF65-F5344CB8AC3E}">
        <p14:creationId xmlns:p14="http://schemas.microsoft.com/office/powerpoint/2010/main" val="27804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72</TotalTime>
  <Words>665</Words>
  <Application>Microsoft Office PowerPoint</Application>
  <PresentationFormat>On-screen Show (4:3)</PresentationFormat>
  <Paragraphs>147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Sketchbook</vt:lpstr>
      <vt:lpstr>Using Your ACT and SAT Data</vt:lpstr>
      <vt:lpstr>What is College Readiness?</vt:lpstr>
      <vt:lpstr>How do we assess college readiness?</vt:lpstr>
      <vt:lpstr>ACT Assessments</vt:lpstr>
      <vt:lpstr>3 Assessments –  One Common Score Scale</vt:lpstr>
      <vt:lpstr>EXPLORE / PLAN</vt:lpstr>
      <vt:lpstr>EXPLORE / PLAN –  What’s on the score report?</vt:lpstr>
      <vt:lpstr>PowerPoint Presentation</vt:lpstr>
      <vt:lpstr>ACT</vt:lpstr>
      <vt:lpstr>SAT Assessments</vt:lpstr>
      <vt:lpstr>PSAT / NMSQT</vt:lpstr>
      <vt:lpstr>PSAT – What’s on the score report?</vt:lpstr>
      <vt:lpstr>PowerPoint Presentation</vt:lpstr>
      <vt:lpstr>My College QuickStart</vt:lpstr>
      <vt:lpstr>PowerPoint Presentation</vt:lpstr>
      <vt:lpstr>SAT</vt:lpstr>
      <vt:lpstr>Using The Data  EXPLORE / PLAN / PSAT</vt:lpstr>
      <vt:lpstr>PowerPoint Presentation</vt:lpstr>
      <vt:lpstr>PLAN Profile Summary Report To view the standards go to: www.act.org/standard/guides/plan/</vt:lpstr>
      <vt:lpstr>PowerPoint Presentation</vt:lpstr>
      <vt:lpstr>PSAT Summary of Answers and Skills</vt:lpstr>
      <vt:lpstr>Look at the questions</vt:lpstr>
      <vt:lpstr>How did we do on each question?      </vt:lpstr>
      <vt:lpstr>What questions do we need  to work on?</vt:lpstr>
      <vt:lpstr>Using the Data in the Classroom</vt:lpstr>
      <vt:lpstr>What else do we do to help students prepare for college and career readiness?</vt:lpstr>
      <vt:lpstr>College and Career Night</vt:lpstr>
      <vt:lpstr>College Transition Course</vt:lpstr>
      <vt:lpstr>Creating a Vision</vt:lpstr>
      <vt:lpstr>Dual Credit / Advanced Placement</vt:lpstr>
      <vt:lpstr>Questions?</vt:lpstr>
    </vt:vector>
  </TitlesOfParts>
  <Company>Frenship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Your ACT and SAT Data</dc:title>
  <dc:creator>Bonnie Thompson</dc:creator>
  <cp:lastModifiedBy>Bonnie Thompson</cp:lastModifiedBy>
  <cp:revision>7</cp:revision>
  <dcterms:created xsi:type="dcterms:W3CDTF">2014-02-10T14:11:21Z</dcterms:created>
  <dcterms:modified xsi:type="dcterms:W3CDTF">2014-02-10T15:23:45Z</dcterms:modified>
</cp:coreProperties>
</file>